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Heebo" pitchFamily="2" charset="-79"/>
      <p:regular r:id="rId11"/>
    </p:embeddedFont>
    <p:embeddedFont>
      <p:font typeface="Heebo Bold" panose="020B0604020202020204" charset="-79"/>
      <p:regular r:id="rId12"/>
      <p:bold r:id="rId13"/>
    </p:embeddedFont>
    <p:embeddedFont>
      <p:font typeface="Heebo Medium" pitchFamily="2" charset="-79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645" autoAdjust="0"/>
  </p:normalViewPr>
  <p:slideViewPr>
    <p:cSldViewPr>
      <p:cViewPr varScale="1">
        <p:scale>
          <a:sx n="44" d="100"/>
          <a:sy n="44" d="100"/>
        </p:scale>
        <p:origin x="66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8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319196" y="4711687"/>
            <a:ext cx="1968804" cy="2798589"/>
          </a:xfrm>
          <a:custGeom>
            <a:avLst/>
            <a:gdLst/>
            <a:ahLst/>
            <a:cxnLst/>
            <a:rect l="l" t="t" r="r" b="b"/>
            <a:pathLst>
              <a:path w="1968804" h="2798589">
                <a:moveTo>
                  <a:pt x="0" y="0"/>
                </a:moveTo>
                <a:lnTo>
                  <a:pt x="1968804" y="0"/>
                </a:lnTo>
                <a:lnTo>
                  <a:pt x="1968804" y="2798588"/>
                </a:lnTo>
                <a:lnTo>
                  <a:pt x="0" y="27985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320622" y="0"/>
            <a:ext cx="6967378" cy="7936623"/>
          </a:xfrm>
          <a:custGeom>
            <a:avLst/>
            <a:gdLst/>
            <a:ahLst/>
            <a:cxnLst/>
            <a:rect l="l" t="t" r="r" b="b"/>
            <a:pathLst>
              <a:path w="6967378" h="7936623">
                <a:moveTo>
                  <a:pt x="0" y="0"/>
                </a:moveTo>
                <a:lnTo>
                  <a:pt x="6967378" y="0"/>
                </a:lnTo>
                <a:lnTo>
                  <a:pt x="6967378" y="7936623"/>
                </a:lnTo>
                <a:lnTo>
                  <a:pt x="0" y="79366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706488" y="5783021"/>
            <a:ext cx="4145426" cy="3432644"/>
          </a:xfrm>
          <a:custGeom>
            <a:avLst/>
            <a:gdLst/>
            <a:ahLst/>
            <a:cxnLst/>
            <a:rect l="l" t="t" r="r" b="b"/>
            <a:pathLst>
              <a:path w="4145426" h="3432644">
                <a:moveTo>
                  <a:pt x="0" y="0"/>
                </a:moveTo>
                <a:lnTo>
                  <a:pt x="4145426" y="0"/>
                </a:lnTo>
                <a:lnTo>
                  <a:pt x="4145426" y="3432644"/>
                </a:lnTo>
                <a:lnTo>
                  <a:pt x="0" y="34326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445598" y="7707051"/>
            <a:ext cx="7842402" cy="2579949"/>
          </a:xfrm>
          <a:custGeom>
            <a:avLst/>
            <a:gdLst/>
            <a:ahLst/>
            <a:cxnLst/>
            <a:rect l="l" t="t" r="r" b="b"/>
            <a:pathLst>
              <a:path w="7842402" h="2579949">
                <a:moveTo>
                  <a:pt x="0" y="0"/>
                </a:moveTo>
                <a:lnTo>
                  <a:pt x="7842402" y="0"/>
                </a:lnTo>
                <a:lnTo>
                  <a:pt x="7842402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278488" y="8133399"/>
            <a:ext cx="3707914" cy="1082267"/>
          </a:xfrm>
          <a:custGeom>
            <a:avLst/>
            <a:gdLst/>
            <a:ahLst/>
            <a:cxnLst/>
            <a:rect l="l" t="t" r="r" b="b"/>
            <a:pathLst>
              <a:path w="3707914" h="1082267">
                <a:moveTo>
                  <a:pt x="0" y="0"/>
                </a:moveTo>
                <a:lnTo>
                  <a:pt x="3707914" y="0"/>
                </a:lnTo>
                <a:lnTo>
                  <a:pt x="370791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806808" y="1405137"/>
            <a:ext cx="7723069" cy="3436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11"/>
              </a:lnSpc>
            </a:pPr>
            <a:r>
              <a:rPr lang="en-US" sz="13311" b="1" spc="-266" dirty="0">
                <a:solidFill>
                  <a:srgbClr val="11362C"/>
                </a:solidFill>
                <a:latin typeface="Heebo Bold"/>
                <a:ea typeface="Heebo Bold"/>
                <a:cs typeface="Heebo Bold"/>
                <a:sym typeface="Heebo Bold"/>
              </a:rPr>
              <a:t>Caring for the Carers</a:t>
            </a:r>
          </a:p>
        </p:txBody>
      </p:sp>
      <p:sp>
        <p:nvSpPr>
          <p:cNvPr id="9" name="Freeform 9"/>
          <p:cNvSpPr/>
          <p:nvPr/>
        </p:nvSpPr>
        <p:spPr>
          <a:xfrm>
            <a:off x="3686038" y="5067300"/>
            <a:ext cx="885962" cy="229572"/>
          </a:xfrm>
          <a:custGeom>
            <a:avLst/>
            <a:gdLst/>
            <a:ahLst/>
            <a:cxnLst/>
            <a:rect l="l" t="t" r="r" b="b"/>
            <a:pathLst>
              <a:path w="885962" h="229572">
                <a:moveTo>
                  <a:pt x="0" y="0"/>
                </a:moveTo>
                <a:lnTo>
                  <a:pt x="885962" y="0"/>
                </a:lnTo>
                <a:lnTo>
                  <a:pt x="885962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826331" y="5636827"/>
            <a:ext cx="5770817" cy="112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</a:pPr>
            <a:r>
              <a:rPr lang="en-US" sz="3537" spc="-70" dirty="0">
                <a:solidFill>
                  <a:srgbClr val="11362C"/>
                </a:solidFill>
                <a:latin typeface="Heebo"/>
                <a:ea typeface="Heebo"/>
                <a:cs typeface="Heebo"/>
                <a:sym typeface="Heebo"/>
              </a:rPr>
              <a:t>What our community told us about caregiving in academia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9023" y="7151176"/>
            <a:ext cx="6333777" cy="1507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41"/>
              </a:lnSpc>
            </a:pPr>
            <a:r>
              <a:rPr lang="en-US" sz="2526" spc="-50" dirty="0">
                <a:solidFill>
                  <a:srgbClr val="427465"/>
                </a:solidFill>
                <a:latin typeface="Heebo"/>
                <a:ea typeface="Heebo"/>
                <a:cs typeface="Heebo"/>
                <a:sym typeface="Heebo"/>
              </a:rPr>
              <a:t>Insights from a live interactive session with </a:t>
            </a:r>
            <a:r>
              <a:rPr lang="en-US" sz="2526" b="1" spc="-50" dirty="0">
                <a:solidFill>
                  <a:srgbClr val="427465"/>
                </a:solidFill>
                <a:latin typeface="Heebo Bold"/>
                <a:ea typeface="Heebo Bold"/>
                <a:cs typeface="Heebo Bold"/>
                <a:sym typeface="Heebo Bold"/>
              </a:rPr>
              <a:t>56</a:t>
            </a:r>
            <a:r>
              <a:rPr lang="en-US" sz="2526" spc="-50" dirty="0">
                <a:solidFill>
                  <a:srgbClr val="427465"/>
                </a:solidFill>
                <a:latin typeface="Heebo"/>
                <a:ea typeface="Heebo"/>
                <a:cs typeface="Heebo"/>
                <a:sym typeface="Heebo"/>
              </a:rPr>
              <a:t> participants from the academic and research community at SANS Conference 2026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7133D393-7645-42FD-8503-7912AB032250}"/>
              </a:ext>
            </a:extLst>
          </p:cNvPr>
          <p:cNvSpPr txBox="1"/>
          <p:nvPr/>
        </p:nvSpPr>
        <p:spPr>
          <a:xfrm>
            <a:off x="864086" y="4558296"/>
            <a:ext cx="7878288" cy="453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41"/>
              </a:lnSpc>
            </a:pPr>
            <a:r>
              <a:rPr lang="en-US" spc="-50" dirty="0">
                <a:solidFill>
                  <a:srgbClr val="427465"/>
                </a:solidFill>
                <a:latin typeface="Heebo"/>
                <a:ea typeface="Heebo"/>
                <a:cs typeface="Heebo"/>
                <a:sym typeface="Heebo"/>
              </a:rPr>
              <a:t>Compiled by Mr. Blessing </a:t>
            </a:r>
            <a:r>
              <a:rPr lang="en-US" spc="-50" dirty="0" err="1">
                <a:solidFill>
                  <a:srgbClr val="427465"/>
                </a:solidFill>
                <a:latin typeface="Heebo"/>
                <a:ea typeface="Heebo"/>
                <a:cs typeface="Heebo"/>
                <a:sym typeface="Heebo"/>
              </a:rPr>
              <a:t>Gumbu</a:t>
            </a:r>
            <a:r>
              <a:rPr lang="en-US" spc="-50" dirty="0">
                <a:solidFill>
                  <a:srgbClr val="427465"/>
                </a:solidFill>
                <a:latin typeface="Heebo"/>
                <a:ea typeface="Heebo"/>
                <a:cs typeface="Heebo"/>
                <a:sym typeface="Heebo"/>
              </a:rPr>
              <a:t> on behalf of the Transformation Committee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30F492-B880-B84A-CAAA-14A2BD1A9A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706488" y="0"/>
            <a:ext cx="9581512" cy="10287000"/>
          </a:xfrm>
          <a:custGeom>
            <a:avLst/>
            <a:gdLst/>
            <a:ahLst/>
            <a:cxnLst/>
            <a:rect l="l" t="t" r="r" b="b"/>
            <a:pathLst>
              <a:path w="9581512" h="10287000">
                <a:moveTo>
                  <a:pt x="0" y="0"/>
                </a:moveTo>
                <a:lnTo>
                  <a:pt x="9581512" y="0"/>
                </a:lnTo>
                <a:lnTo>
                  <a:pt x="95815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66590" y="1160889"/>
            <a:ext cx="6387131" cy="2028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2"/>
              </a:lnSpc>
            </a:pPr>
            <a:r>
              <a:rPr lang="en-US" sz="7822" b="1" spc="-156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How the</a:t>
            </a:r>
          </a:p>
          <a:p>
            <a:pPr algn="l">
              <a:lnSpc>
                <a:spcPts val="7822"/>
              </a:lnSpc>
            </a:pPr>
            <a:r>
              <a:rPr lang="en-US" sz="7822" b="1" spc="-156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room engaged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1274" y="3637931"/>
            <a:ext cx="6918694" cy="45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3032" b="1" spc="-60">
                <a:solidFill>
                  <a:srgbClr val="3B9282"/>
                </a:solidFill>
                <a:latin typeface="Heebo Bold"/>
                <a:ea typeface="Heebo Bold"/>
                <a:cs typeface="Heebo Bold"/>
                <a:sym typeface="Heebo Bold"/>
              </a:rPr>
              <a:t>56 </a:t>
            </a:r>
            <a:r>
              <a:rPr lang="en-US" sz="3032" b="1" spc="-60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participants shared </a:t>
            </a:r>
            <a:r>
              <a:rPr lang="en-US" sz="3032" b="1" spc="-60">
                <a:solidFill>
                  <a:srgbClr val="3B9282"/>
                </a:solidFill>
                <a:latin typeface="Heebo Bold"/>
                <a:ea typeface="Heebo Bold"/>
                <a:cs typeface="Heebo Bold"/>
                <a:sym typeface="Heebo Bold"/>
              </a:rPr>
              <a:t>153 </a:t>
            </a:r>
            <a:r>
              <a:rPr lang="en-US" sz="3032" b="1" spc="-60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contributions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2449" y="5503157"/>
            <a:ext cx="2801146" cy="1551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70"/>
              </a:lnSpc>
            </a:pPr>
            <a:r>
              <a:rPr lang="en-US" sz="11770" b="1" spc="-235">
                <a:solidFill>
                  <a:srgbClr val="3B9282"/>
                </a:solidFill>
                <a:latin typeface="Heebo Bold"/>
                <a:ea typeface="Heebo Bold"/>
                <a:cs typeface="Heebo Bold"/>
                <a:sym typeface="Heebo Bold"/>
              </a:rPr>
              <a:t>57%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7396" y="7237472"/>
            <a:ext cx="2306490" cy="45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3032" b="1" spc="-60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87 responses</a:t>
            </a:r>
          </a:p>
        </p:txBody>
      </p:sp>
      <p:sp>
        <p:nvSpPr>
          <p:cNvPr id="8" name="Freeform 8"/>
          <p:cNvSpPr/>
          <p:nvPr/>
        </p:nvSpPr>
        <p:spPr>
          <a:xfrm>
            <a:off x="4353244" y="5138034"/>
            <a:ext cx="218756" cy="2798589"/>
          </a:xfrm>
          <a:custGeom>
            <a:avLst/>
            <a:gdLst/>
            <a:ahLst/>
            <a:cxnLst/>
            <a:rect l="l" t="t" r="r" b="b"/>
            <a:pathLst>
              <a:path w="218756" h="2798589">
                <a:moveTo>
                  <a:pt x="0" y="0"/>
                </a:moveTo>
                <a:lnTo>
                  <a:pt x="218756" y="0"/>
                </a:lnTo>
                <a:lnTo>
                  <a:pt x="218756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008332" y="5503157"/>
            <a:ext cx="2801146" cy="1551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70"/>
              </a:lnSpc>
            </a:pPr>
            <a:r>
              <a:rPr lang="en-US" sz="11770" b="1" spc="-235">
                <a:solidFill>
                  <a:srgbClr val="3B9282"/>
                </a:solidFill>
                <a:latin typeface="Heebo Bold"/>
                <a:ea typeface="Heebo Bold"/>
                <a:cs typeface="Heebo Bold"/>
                <a:sym typeface="Heebo Bold"/>
              </a:rPr>
              <a:t>43%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68709" y="7237472"/>
            <a:ext cx="2121268" cy="45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3032" b="1" spc="-60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66 reactions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30472" y="1062528"/>
            <a:ext cx="4221529" cy="45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3032" b="1" spc="-60">
                <a:solidFill>
                  <a:srgbClr val="0E4D42">
                    <a:alpha val="80000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Engagement by question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54899" y="2253594"/>
            <a:ext cx="1778803" cy="1005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0"/>
              </a:lnSpc>
            </a:pPr>
            <a:r>
              <a:rPr lang="en-US" sz="1986" b="1" spc="-39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Question 1</a:t>
            </a:r>
          </a:p>
          <a:p>
            <a:pPr algn="l">
              <a:lnSpc>
                <a:spcPts val="2780"/>
              </a:lnSpc>
            </a:pPr>
            <a:r>
              <a:rPr lang="en-US" sz="1986" b="1" spc="-39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what caregiving means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23944" y="2151139"/>
            <a:ext cx="1333699" cy="72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4"/>
              </a:lnSpc>
            </a:pPr>
            <a:r>
              <a:rPr lang="en-US" sz="5554" b="1" spc="-111">
                <a:solidFill>
                  <a:srgbClr val="3B9282"/>
                </a:solidFill>
                <a:latin typeface="Heebo Bold"/>
                <a:ea typeface="Heebo Bold"/>
                <a:cs typeface="Heebo Bold"/>
                <a:sym typeface="Heebo Bold"/>
              </a:rPr>
              <a:t>89%</a:t>
            </a:r>
          </a:p>
        </p:txBody>
      </p:sp>
      <p:sp>
        <p:nvSpPr>
          <p:cNvPr id="14" name="Freeform 14"/>
          <p:cNvSpPr/>
          <p:nvPr/>
        </p:nvSpPr>
        <p:spPr>
          <a:xfrm>
            <a:off x="12403464" y="2776725"/>
            <a:ext cx="5239206" cy="874559"/>
          </a:xfrm>
          <a:custGeom>
            <a:avLst/>
            <a:gdLst/>
            <a:ahLst/>
            <a:cxnLst/>
            <a:rect l="l" t="t" r="r" b="b"/>
            <a:pathLst>
              <a:path w="5239206" h="874559">
                <a:moveTo>
                  <a:pt x="0" y="0"/>
                </a:moveTo>
                <a:lnTo>
                  <a:pt x="5239206" y="0"/>
                </a:lnTo>
                <a:lnTo>
                  <a:pt x="523920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0059189" y="4060895"/>
            <a:ext cx="1349825" cy="6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0"/>
              </a:lnSpc>
            </a:pPr>
            <a:r>
              <a:rPr lang="en-US" sz="1986" b="1" spc="-39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Question 2</a:t>
            </a:r>
          </a:p>
          <a:p>
            <a:pPr algn="l">
              <a:lnSpc>
                <a:spcPts val="2780"/>
              </a:lnSpc>
            </a:pPr>
            <a:r>
              <a:rPr lang="en-US" sz="1986" b="1" spc="-39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trepidations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23944" y="3943379"/>
            <a:ext cx="1333699" cy="72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4"/>
              </a:lnSpc>
            </a:pPr>
            <a:r>
              <a:rPr lang="en-US" sz="5554" b="1" spc="-111">
                <a:solidFill>
                  <a:srgbClr val="3B9282"/>
                </a:solidFill>
                <a:latin typeface="Heebo Bold"/>
                <a:ea typeface="Heebo Bold"/>
                <a:cs typeface="Heebo Bold"/>
                <a:sym typeface="Heebo Bold"/>
              </a:rPr>
              <a:t>32%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403464" y="4493047"/>
            <a:ext cx="5239206" cy="874559"/>
          </a:xfrm>
          <a:custGeom>
            <a:avLst/>
            <a:gdLst/>
            <a:ahLst/>
            <a:cxnLst/>
            <a:rect l="l" t="t" r="r" b="b"/>
            <a:pathLst>
              <a:path w="5239206" h="874559">
                <a:moveTo>
                  <a:pt x="0" y="0"/>
                </a:moveTo>
                <a:lnTo>
                  <a:pt x="5239206" y="0"/>
                </a:lnTo>
                <a:lnTo>
                  <a:pt x="523920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0055893" y="5807952"/>
            <a:ext cx="1679437" cy="1005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0"/>
              </a:lnSpc>
            </a:pPr>
            <a:r>
              <a:rPr lang="en-US" sz="1986" b="1" spc="-39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Question 3</a:t>
            </a:r>
          </a:p>
          <a:p>
            <a:pPr algn="l">
              <a:lnSpc>
                <a:spcPts val="2780"/>
              </a:lnSpc>
            </a:pPr>
            <a:r>
              <a:rPr lang="en-US" sz="1986" b="1" spc="-39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how to support caregivers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523944" y="5735619"/>
            <a:ext cx="1333699" cy="72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4"/>
              </a:lnSpc>
            </a:pPr>
            <a:r>
              <a:rPr lang="en-US" sz="5554" b="1" spc="-111">
                <a:solidFill>
                  <a:srgbClr val="3B9282"/>
                </a:solidFill>
                <a:latin typeface="Heebo Bold"/>
                <a:ea typeface="Heebo Bold"/>
                <a:cs typeface="Heebo Bold"/>
                <a:sym typeface="Heebo Bold"/>
              </a:rPr>
              <a:t>11%</a:t>
            </a:r>
          </a:p>
        </p:txBody>
      </p:sp>
      <p:sp>
        <p:nvSpPr>
          <p:cNvPr id="20" name="Freeform 20"/>
          <p:cNvSpPr/>
          <p:nvPr/>
        </p:nvSpPr>
        <p:spPr>
          <a:xfrm>
            <a:off x="12403464" y="6209369"/>
            <a:ext cx="5239206" cy="863627"/>
          </a:xfrm>
          <a:custGeom>
            <a:avLst/>
            <a:gdLst/>
            <a:ahLst/>
            <a:cxnLst/>
            <a:rect l="l" t="t" r="r" b="b"/>
            <a:pathLst>
              <a:path w="5239206" h="863627">
                <a:moveTo>
                  <a:pt x="0" y="0"/>
                </a:moveTo>
                <a:lnTo>
                  <a:pt x="5239206" y="0"/>
                </a:lnTo>
                <a:lnTo>
                  <a:pt x="523920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0008086" y="7280704"/>
            <a:ext cx="7634584" cy="229572"/>
          </a:xfrm>
          <a:custGeom>
            <a:avLst/>
            <a:gdLst/>
            <a:ahLst/>
            <a:cxnLst/>
            <a:rect l="l" t="t" r="r" b="b"/>
            <a:pathLst>
              <a:path w="7634584" h="229572">
                <a:moveTo>
                  <a:pt x="0" y="0"/>
                </a:moveTo>
                <a:lnTo>
                  <a:pt x="7634584" y="0"/>
                </a:lnTo>
                <a:lnTo>
                  <a:pt x="763458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10012000" y="7813773"/>
            <a:ext cx="6068752" cy="1275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896" b="1" spc="-57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Participation fell as questions</a:t>
            </a:r>
          </a:p>
          <a:p>
            <a:pPr algn="l">
              <a:lnSpc>
                <a:spcPts val="3475"/>
              </a:lnSpc>
            </a:pPr>
            <a:r>
              <a:rPr lang="en-US" sz="2896" b="1" spc="-57">
                <a:solidFill>
                  <a:srgbClr val="0E4D42"/>
                </a:solidFill>
                <a:latin typeface="Heebo Bold"/>
                <a:ea typeface="Heebo Bold"/>
                <a:cs typeface="Heebo Bold"/>
                <a:sym typeface="Heebo Bold"/>
              </a:rPr>
              <a:t>became more personal and practical.</a:t>
            </a:r>
          </a:p>
          <a:p>
            <a:pPr algn="l">
              <a:lnSpc>
                <a:spcPts val="3475"/>
              </a:lnSpc>
            </a:pPr>
            <a:endParaRPr lang="en-US" sz="2896" b="1" spc="-57">
              <a:solidFill>
                <a:srgbClr val="0E4D42"/>
              </a:solidFill>
              <a:latin typeface="Heebo Bold"/>
              <a:ea typeface="Heebo Bold"/>
              <a:cs typeface="Heebo Bold"/>
              <a:sym typeface="Heebo Bold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40E4E08-D719-38B9-B56F-72F300550D6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57200" y="672182"/>
            <a:ext cx="15945236" cy="917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45"/>
              </a:lnSpc>
            </a:pPr>
            <a:r>
              <a:rPr lang="en-US" sz="6845" b="1" spc="-66" dirty="0">
                <a:solidFill>
                  <a:srgbClr val="1F594C"/>
                </a:solidFill>
                <a:latin typeface="Heebo Bold"/>
                <a:ea typeface="Heebo Bold"/>
                <a:cs typeface="Heebo Bold"/>
                <a:sym typeface="Heebo Bold"/>
              </a:rPr>
              <a:t>What does caregiving mean to you?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836234" y="9663840"/>
            <a:ext cx="70866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sz="2654" b="1" spc="-25" dirty="0">
                <a:solidFill>
                  <a:srgbClr val="1F594C"/>
                </a:solidFill>
                <a:latin typeface="Heebo Bold"/>
                <a:ea typeface="Heebo Bold"/>
                <a:cs typeface="Heebo Bold"/>
                <a:sym typeface="Heebo Bold"/>
              </a:rPr>
              <a:t>50 of 56 participants gave 64 responses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85214" y="2156432"/>
            <a:ext cx="1572368" cy="464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30">
                <a:solidFill>
                  <a:srgbClr val="1F594C">
                    <a:alpha val="80000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empathy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09812" y="2428540"/>
            <a:ext cx="3902245" cy="1149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8"/>
              </a:lnSpc>
            </a:pPr>
            <a:r>
              <a:rPr lang="en-US" sz="8798" b="1" spc="-85">
                <a:solidFill>
                  <a:srgbClr val="479482"/>
                </a:solidFill>
                <a:latin typeface="Heebo Bold"/>
                <a:ea typeface="Heebo Bold"/>
                <a:cs typeface="Heebo Bold"/>
                <a:sym typeface="Heebo Bold"/>
              </a:rPr>
              <a:t>support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03746" y="4174585"/>
            <a:ext cx="2030851" cy="464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30">
                <a:solidFill>
                  <a:srgbClr val="1F594C">
                    <a:alpha val="89804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community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54833" y="3680437"/>
            <a:ext cx="4218711" cy="2346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53"/>
              </a:lnSpc>
            </a:pPr>
            <a:r>
              <a:rPr lang="en-US" sz="17653" b="1" spc="-172" dirty="0">
                <a:solidFill>
                  <a:srgbClr val="1F594C"/>
                </a:solidFill>
                <a:latin typeface="Heebo Bold"/>
                <a:ea typeface="Heebo Bold"/>
                <a:cs typeface="Heebo Bold"/>
                <a:sym typeface="Heebo Bold"/>
              </a:rPr>
              <a:t>love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748146" y="5198722"/>
            <a:ext cx="1262777" cy="464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30">
                <a:solidFill>
                  <a:srgbClr val="1F594C">
                    <a:alpha val="80000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ubuntu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991691" y="2653440"/>
            <a:ext cx="1018427" cy="464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30">
                <a:solidFill>
                  <a:srgbClr val="1F594C">
                    <a:alpha val="80000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grace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AFE2652-5ECA-32B6-B6F7-2151C8469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4" t="40066" r="26652" b="26424"/>
          <a:stretch>
            <a:fillRect/>
          </a:stretch>
        </p:blipFill>
        <p:spPr>
          <a:xfrm>
            <a:off x="609600" y="1943100"/>
            <a:ext cx="16916400" cy="7010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5BE835B-7B1E-FA47-E9D2-1166F0B300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85555" y="1190874"/>
            <a:ext cx="7169537" cy="247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66"/>
              </a:lnSpc>
            </a:pPr>
            <a:r>
              <a:rPr lang="en-US" sz="9566" b="1" spc="-284">
                <a:solidFill>
                  <a:srgbClr val="104D42"/>
                </a:solidFill>
                <a:latin typeface="Heebo Bold"/>
                <a:ea typeface="Heebo Bold"/>
                <a:cs typeface="Heebo Bold"/>
                <a:sym typeface="Heebo Bold"/>
              </a:rPr>
              <a:t>Love and duty side by side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9196" y="4559601"/>
            <a:ext cx="6484285" cy="115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6"/>
              </a:lnSpc>
            </a:pPr>
            <a:r>
              <a:rPr lang="en-US" sz="3403" spc="33">
                <a:solidFill>
                  <a:srgbClr val="104D42">
                    <a:alpha val="89804"/>
                  </a:srgbClr>
                </a:solidFill>
                <a:latin typeface="Heebo"/>
                <a:ea typeface="Heebo"/>
                <a:cs typeface="Heebo"/>
                <a:sym typeface="Heebo"/>
              </a:rPr>
              <a:t>Participants describe caregiving as an act of </a:t>
            </a:r>
            <a:r>
              <a:rPr lang="en-US" sz="3403" b="1" spc="33">
                <a:solidFill>
                  <a:srgbClr val="43897C">
                    <a:alpha val="89804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love</a:t>
            </a:r>
            <a:r>
              <a:rPr lang="en-US" sz="3403" spc="33">
                <a:solidFill>
                  <a:srgbClr val="104D42">
                    <a:alpha val="89804"/>
                  </a:srgbClr>
                </a:solidFill>
                <a:latin typeface="Heebo"/>
                <a:ea typeface="Heebo"/>
                <a:cs typeface="Heebo"/>
                <a:sym typeface="Heebo"/>
              </a:rPr>
              <a:t> and </a:t>
            </a:r>
            <a:r>
              <a:rPr lang="en-US" sz="3403" b="1" spc="33">
                <a:solidFill>
                  <a:srgbClr val="43897C">
                    <a:alpha val="89804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support.</a:t>
            </a:r>
          </a:p>
        </p:txBody>
      </p:sp>
      <p:sp>
        <p:nvSpPr>
          <p:cNvPr id="6" name="Freeform 6"/>
          <p:cNvSpPr/>
          <p:nvPr/>
        </p:nvSpPr>
        <p:spPr>
          <a:xfrm>
            <a:off x="864086" y="5990729"/>
            <a:ext cx="6759560" cy="229572"/>
          </a:xfrm>
          <a:custGeom>
            <a:avLst/>
            <a:gdLst/>
            <a:ahLst/>
            <a:cxnLst/>
            <a:rect l="l" t="t" r="r" b="b"/>
            <a:pathLst>
              <a:path w="6759560" h="229572">
                <a:moveTo>
                  <a:pt x="0" y="0"/>
                </a:moveTo>
                <a:lnTo>
                  <a:pt x="6759560" y="0"/>
                </a:lnTo>
                <a:lnTo>
                  <a:pt x="6759560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23337" y="6654210"/>
            <a:ext cx="6070173" cy="2534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61"/>
              </a:lnSpc>
            </a:pPr>
            <a:r>
              <a:rPr lang="en-US" sz="3440" spc="33">
                <a:solidFill>
                  <a:srgbClr val="104D42">
                    <a:alpha val="89804"/>
                  </a:srgbClr>
                </a:solidFill>
                <a:latin typeface="Heebo"/>
                <a:ea typeface="Heebo"/>
                <a:cs typeface="Heebo"/>
                <a:sym typeface="Heebo"/>
              </a:rPr>
              <a:t>Alongside that warmth,</a:t>
            </a:r>
          </a:p>
          <a:p>
            <a:pPr algn="l">
              <a:lnSpc>
                <a:spcPts val="5161"/>
              </a:lnSpc>
            </a:pPr>
            <a:r>
              <a:rPr lang="en-US" sz="3440" spc="33">
                <a:solidFill>
                  <a:srgbClr val="104D42">
                    <a:alpha val="89804"/>
                  </a:srgbClr>
                </a:solidFill>
                <a:latin typeface="Heebo"/>
                <a:ea typeface="Heebo"/>
                <a:cs typeface="Heebo"/>
                <a:sym typeface="Heebo"/>
              </a:rPr>
              <a:t>words like </a:t>
            </a:r>
            <a:r>
              <a:rPr lang="en-US" sz="3440" b="1" spc="33">
                <a:solidFill>
                  <a:srgbClr val="43897C">
                    <a:alpha val="89804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duty, responsible, hard work</a:t>
            </a:r>
            <a:r>
              <a:rPr lang="en-US" sz="3440" spc="33">
                <a:solidFill>
                  <a:srgbClr val="104D42">
                    <a:alpha val="89804"/>
                  </a:srgbClr>
                </a:solidFill>
                <a:latin typeface="Heebo"/>
                <a:ea typeface="Heebo"/>
                <a:cs typeface="Heebo"/>
                <a:sym typeface="Heebo"/>
              </a:rPr>
              <a:t> and </a:t>
            </a:r>
            <a:r>
              <a:rPr lang="en-US" sz="3440" b="1" spc="33">
                <a:solidFill>
                  <a:srgbClr val="43897C">
                    <a:alpha val="89804"/>
                  </a:srgbClr>
                </a:solidFill>
                <a:latin typeface="Heebo Bold"/>
                <a:ea typeface="Heebo Bold"/>
                <a:cs typeface="Heebo Bold"/>
                <a:sym typeface="Heebo Bold"/>
              </a:rPr>
              <a:t>confined</a:t>
            </a:r>
          </a:p>
          <a:p>
            <a:pPr algn="l">
              <a:lnSpc>
                <a:spcPts val="5161"/>
              </a:lnSpc>
            </a:pPr>
            <a:r>
              <a:rPr lang="en-US" sz="3440" spc="33">
                <a:solidFill>
                  <a:srgbClr val="104D42">
                    <a:alpha val="89804"/>
                  </a:srgbClr>
                </a:solidFill>
                <a:latin typeface="Heebo"/>
                <a:ea typeface="Heebo"/>
                <a:cs typeface="Heebo"/>
                <a:sym typeface="Heebo"/>
              </a:rPr>
              <a:t>reveal the weight it carries.</a:t>
            </a:r>
          </a:p>
        </p:txBody>
      </p:sp>
      <p:sp>
        <p:nvSpPr>
          <p:cNvPr id="8" name="Freeform 8"/>
          <p:cNvSpPr/>
          <p:nvPr/>
        </p:nvSpPr>
        <p:spPr>
          <a:xfrm>
            <a:off x="13497244" y="852695"/>
            <a:ext cx="4582938" cy="5148966"/>
          </a:xfrm>
          <a:custGeom>
            <a:avLst/>
            <a:gdLst/>
            <a:ahLst/>
            <a:cxnLst/>
            <a:rect l="l" t="t" r="r" b="b"/>
            <a:pathLst>
              <a:path w="4582938" h="5148966">
                <a:moveTo>
                  <a:pt x="0" y="0"/>
                </a:moveTo>
                <a:lnTo>
                  <a:pt x="4582938" y="0"/>
                </a:lnTo>
                <a:lnTo>
                  <a:pt x="4582938" y="5148966"/>
                </a:lnTo>
                <a:lnTo>
                  <a:pt x="0" y="51489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226842" y="2350377"/>
            <a:ext cx="3707914" cy="3443576"/>
          </a:xfrm>
          <a:custGeom>
            <a:avLst/>
            <a:gdLst/>
            <a:ahLst/>
            <a:cxnLst/>
            <a:rect l="l" t="t" r="r" b="b"/>
            <a:pathLst>
              <a:path w="3707914" h="3443576">
                <a:moveTo>
                  <a:pt x="0" y="0"/>
                </a:moveTo>
                <a:lnTo>
                  <a:pt x="3707914" y="0"/>
                </a:lnTo>
                <a:lnTo>
                  <a:pt x="3707914" y="3443576"/>
                </a:lnTo>
                <a:lnTo>
                  <a:pt x="0" y="34435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445598" y="5783021"/>
            <a:ext cx="7842402" cy="4503979"/>
          </a:xfrm>
          <a:custGeom>
            <a:avLst/>
            <a:gdLst/>
            <a:ahLst/>
            <a:cxnLst/>
            <a:rect l="l" t="t" r="r" b="b"/>
            <a:pathLst>
              <a:path w="7842402" h="4503979">
                <a:moveTo>
                  <a:pt x="0" y="0"/>
                </a:moveTo>
                <a:lnTo>
                  <a:pt x="7842402" y="0"/>
                </a:lnTo>
                <a:lnTo>
                  <a:pt x="7842402" y="4503979"/>
                </a:lnTo>
                <a:lnTo>
                  <a:pt x="0" y="45039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 rot="-537890">
            <a:off x="11788992" y="6314025"/>
            <a:ext cx="1689810" cy="193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1"/>
              </a:lnSpc>
            </a:pPr>
            <a:r>
              <a:rPr lang="en-US" sz="1784" spc="88">
                <a:solidFill>
                  <a:srgbClr val="7F7F73"/>
                </a:solidFill>
                <a:latin typeface="Heebo"/>
                <a:ea typeface="Heebo"/>
                <a:cs typeface="Heebo"/>
                <a:sym typeface="Heebo"/>
              </a:rPr>
              <a:t>Things to do</a:t>
            </a:r>
          </a:p>
          <a:p>
            <a:pPr algn="l">
              <a:lnSpc>
                <a:spcPts val="3211"/>
              </a:lnSpc>
            </a:pPr>
            <a:r>
              <a:rPr lang="en-US" sz="1784" spc="88">
                <a:solidFill>
                  <a:srgbClr val="7F7F73"/>
                </a:solidFill>
                <a:latin typeface="Heebo"/>
                <a:ea typeface="Heebo"/>
                <a:cs typeface="Heebo"/>
                <a:sym typeface="Heebo"/>
              </a:rPr>
              <a:t>- meeting</a:t>
            </a:r>
          </a:p>
          <a:p>
            <a:pPr algn="l">
              <a:lnSpc>
                <a:spcPts val="3211"/>
              </a:lnSpc>
            </a:pPr>
            <a:r>
              <a:rPr lang="en-US" sz="1784" spc="88">
                <a:solidFill>
                  <a:srgbClr val="7F7F73"/>
                </a:solidFill>
                <a:latin typeface="Heebo"/>
                <a:ea typeface="Heebo"/>
                <a:cs typeface="Heebo"/>
                <a:sym typeface="Heebo"/>
              </a:rPr>
              <a:t>- emails</a:t>
            </a:r>
          </a:p>
          <a:p>
            <a:pPr algn="l">
              <a:lnSpc>
                <a:spcPts val="3211"/>
              </a:lnSpc>
            </a:pPr>
            <a:r>
              <a:rPr lang="en-US" sz="1784" spc="88">
                <a:solidFill>
                  <a:srgbClr val="7F7F73"/>
                </a:solidFill>
                <a:latin typeface="Heebo"/>
                <a:ea typeface="Heebo"/>
                <a:cs typeface="Heebo"/>
                <a:sym typeface="Heebo"/>
              </a:rPr>
              <a:t>- groceries</a:t>
            </a:r>
          </a:p>
          <a:p>
            <a:pPr algn="l">
              <a:lnSpc>
                <a:spcPts val="3211"/>
              </a:lnSpc>
            </a:pPr>
            <a:r>
              <a:rPr lang="en-US" sz="1784" spc="88">
                <a:solidFill>
                  <a:srgbClr val="7F7F73"/>
                </a:solidFill>
                <a:latin typeface="Heebo"/>
                <a:ea typeface="Heebo"/>
                <a:cs typeface="Heebo"/>
                <a:sym typeface="Heebo"/>
              </a:rPr>
              <a:t>- call Mum</a:t>
            </a:r>
          </a:p>
        </p:txBody>
      </p:sp>
      <p:sp>
        <p:nvSpPr>
          <p:cNvPr id="12" name="TextBox 12"/>
          <p:cNvSpPr txBox="1"/>
          <p:nvPr/>
        </p:nvSpPr>
        <p:spPr>
          <a:xfrm rot="-189843">
            <a:off x="15328722" y="6611255"/>
            <a:ext cx="1848494" cy="623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10"/>
              </a:lnSpc>
            </a:pPr>
            <a:r>
              <a:rPr lang="en-US" sz="1740" spc="86">
                <a:solidFill>
                  <a:srgbClr val="7F7F73"/>
                </a:solidFill>
                <a:latin typeface="Heebo"/>
                <a:ea typeface="Heebo"/>
                <a:cs typeface="Heebo"/>
                <a:sym typeface="Heebo"/>
              </a:rPr>
              <a:t>Pick up kids </a:t>
            </a:r>
          </a:p>
          <a:p>
            <a:pPr algn="r">
              <a:lnSpc>
                <a:spcPts val="2610"/>
              </a:lnSpc>
            </a:pPr>
            <a:r>
              <a:rPr lang="en-US" sz="1740" spc="86">
                <a:solidFill>
                  <a:srgbClr val="7F7F73"/>
                </a:solidFill>
                <a:latin typeface="Heebo"/>
                <a:ea typeface="Heebo"/>
                <a:cs typeface="Heebo"/>
                <a:sym typeface="Heebo"/>
              </a:rPr>
              <a:t>from school</a:t>
            </a:r>
          </a:p>
        </p:txBody>
      </p:sp>
      <p:sp>
        <p:nvSpPr>
          <p:cNvPr id="13" name="Freeform 13"/>
          <p:cNvSpPr/>
          <p:nvPr/>
        </p:nvSpPr>
        <p:spPr>
          <a:xfrm>
            <a:off x="16319196" y="7499343"/>
            <a:ext cx="667206" cy="644987"/>
          </a:xfrm>
          <a:custGeom>
            <a:avLst/>
            <a:gdLst/>
            <a:ahLst/>
            <a:cxnLst/>
            <a:rect l="l" t="t" r="r" b="b"/>
            <a:pathLst>
              <a:path w="667206" h="644987">
                <a:moveTo>
                  <a:pt x="0" y="0"/>
                </a:moveTo>
                <a:lnTo>
                  <a:pt x="667206" y="0"/>
                </a:lnTo>
                <a:lnTo>
                  <a:pt x="667206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3923818" y="7062064"/>
            <a:ext cx="3062584" cy="2798589"/>
          </a:xfrm>
          <a:custGeom>
            <a:avLst/>
            <a:gdLst/>
            <a:ahLst/>
            <a:cxnLst/>
            <a:rect l="l" t="t" r="r" b="b"/>
            <a:pathLst>
              <a:path w="3062584" h="2798589">
                <a:moveTo>
                  <a:pt x="0" y="0"/>
                </a:moveTo>
                <a:lnTo>
                  <a:pt x="3062584" y="0"/>
                </a:lnTo>
                <a:lnTo>
                  <a:pt x="3062584" y="2798588"/>
                </a:lnTo>
                <a:lnTo>
                  <a:pt x="0" y="27985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4EB61D2-530C-54CC-1C42-B9CB7680C8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26842" y="0"/>
            <a:ext cx="8061158" cy="10287000"/>
          </a:xfrm>
          <a:custGeom>
            <a:avLst/>
            <a:gdLst/>
            <a:ahLst/>
            <a:cxnLst/>
            <a:rect l="l" t="t" r="r" b="b"/>
            <a:pathLst>
              <a:path w="8061158" h="10287000">
                <a:moveTo>
                  <a:pt x="0" y="0"/>
                </a:moveTo>
                <a:lnTo>
                  <a:pt x="8061158" y="0"/>
                </a:lnTo>
                <a:lnTo>
                  <a:pt x="80611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78350" y="718561"/>
            <a:ext cx="6460650" cy="1973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43"/>
              </a:lnSpc>
            </a:pPr>
            <a:r>
              <a:rPr lang="en-US" sz="7543" b="1" spc="-73" dirty="0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Our </a:t>
            </a:r>
          </a:p>
          <a:p>
            <a:pPr algn="l">
              <a:lnSpc>
                <a:spcPts val="7543"/>
              </a:lnSpc>
            </a:pPr>
            <a:r>
              <a:rPr lang="en-US" sz="7543" b="1" spc="-73" dirty="0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trepidations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6415" y="2924536"/>
            <a:ext cx="7404569" cy="749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sz="2575" spc="-25">
                <a:solidFill>
                  <a:srgbClr val="114B41"/>
                </a:solidFill>
                <a:latin typeface="Heebo"/>
                <a:ea typeface="Heebo"/>
                <a:cs typeface="Heebo"/>
                <a:sym typeface="Heebo"/>
              </a:rPr>
              <a:t>18 </a:t>
            </a:r>
            <a:r>
              <a:rPr lang="en-US" sz="2575" b="1" spc="-25">
                <a:solidFill>
                  <a:srgbClr val="539D8D"/>
                </a:solidFill>
                <a:latin typeface="Heebo Bold"/>
                <a:ea typeface="Heebo Bold"/>
                <a:cs typeface="Heebo Bold"/>
                <a:sym typeface="Heebo Bold"/>
              </a:rPr>
              <a:t>participants</a:t>
            </a:r>
            <a:r>
              <a:rPr lang="en-US" sz="2575" spc="-25">
                <a:solidFill>
                  <a:srgbClr val="114B41"/>
                </a:solidFill>
                <a:latin typeface="Heebo"/>
                <a:ea typeface="Heebo"/>
                <a:cs typeface="Heebo"/>
                <a:sym typeface="Heebo"/>
              </a:rPr>
              <a:t> shared their fears about caregiving. Their concerns fall into a few key themes.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4066699"/>
            <a:ext cx="8498670" cy="1082267"/>
          </a:xfrm>
          <a:custGeom>
            <a:avLst/>
            <a:gdLst/>
            <a:ahLst/>
            <a:cxnLst/>
            <a:rect l="l" t="t" r="r" b="b"/>
            <a:pathLst>
              <a:path w="8498670" h="1082267">
                <a:moveTo>
                  <a:pt x="0" y="0"/>
                </a:moveTo>
                <a:lnTo>
                  <a:pt x="8498670" y="0"/>
                </a:lnTo>
                <a:lnTo>
                  <a:pt x="849867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47953" y="4326704"/>
            <a:ext cx="616448" cy="547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en-US" sz="4170" b="1" spc="-40">
                <a:solidFill>
                  <a:srgbClr val="539D8D"/>
                </a:solidFill>
                <a:latin typeface="Heebo Bold"/>
                <a:ea typeface="Heebo Bold"/>
                <a:cs typeface="Heebo Bold"/>
                <a:sym typeface="Heebo Bold"/>
              </a:rPr>
              <a:t>01</a:t>
            </a:r>
          </a:p>
        </p:txBody>
      </p:sp>
      <p:sp>
        <p:nvSpPr>
          <p:cNvPr id="8" name="Freeform 8"/>
          <p:cNvSpPr/>
          <p:nvPr/>
        </p:nvSpPr>
        <p:spPr>
          <a:xfrm>
            <a:off x="2176622" y="4066699"/>
            <a:ext cx="218756" cy="863627"/>
          </a:xfrm>
          <a:custGeom>
            <a:avLst/>
            <a:gdLst/>
            <a:ahLst/>
            <a:cxnLst/>
            <a:rect l="l" t="t" r="r" b="b"/>
            <a:pathLst>
              <a:path w="218756" h="863627">
                <a:moveTo>
                  <a:pt x="0" y="0"/>
                </a:moveTo>
                <a:lnTo>
                  <a:pt x="218756" y="0"/>
                </a:lnTo>
                <a:lnTo>
                  <a:pt x="21875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720630" y="4377028"/>
            <a:ext cx="3864385" cy="38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3"/>
              </a:lnSpc>
            </a:pPr>
            <a:r>
              <a:rPr lang="en-US" sz="2351" b="1" spc="-22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burnout and emotional drain</a:t>
            </a:r>
          </a:p>
        </p:txBody>
      </p:sp>
      <p:sp>
        <p:nvSpPr>
          <p:cNvPr id="10" name="Freeform 10"/>
          <p:cNvSpPr/>
          <p:nvPr/>
        </p:nvSpPr>
        <p:spPr>
          <a:xfrm>
            <a:off x="645330" y="4919394"/>
            <a:ext cx="8498670" cy="1082267"/>
          </a:xfrm>
          <a:custGeom>
            <a:avLst/>
            <a:gdLst/>
            <a:ahLst/>
            <a:cxnLst/>
            <a:rect l="l" t="t" r="r" b="b"/>
            <a:pathLst>
              <a:path w="8498670" h="1082267">
                <a:moveTo>
                  <a:pt x="0" y="0"/>
                </a:moveTo>
                <a:lnTo>
                  <a:pt x="8498670" y="0"/>
                </a:lnTo>
                <a:lnTo>
                  <a:pt x="849867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47953" y="5155050"/>
            <a:ext cx="616448" cy="547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en-US" sz="4170" b="1" spc="-40">
                <a:solidFill>
                  <a:srgbClr val="539D8D"/>
                </a:solidFill>
                <a:latin typeface="Heebo Bold"/>
                <a:ea typeface="Heebo Bold"/>
                <a:cs typeface="Heebo Bold"/>
                <a:sym typeface="Heebo Bold"/>
              </a:rPr>
              <a:t>02</a:t>
            </a:r>
          </a:p>
        </p:txBody>
      </p:sp>
      <p:sp>
        <p:nvSpPr>
          <p:cNvPr id="12" name="Freeform 12"/>
          <p:cNvSpPr/>
          <p:nvPr/>
        </p:nvSpPr>
        <p:spPr>
          <a:xfrm>
            <a:off x="2176622" y="4919394"/>
            <a:ext cx="218756" cy="874559"/>
          </a:xfrm>
          <a:custGeom>
            <a:avLst/>
            <a:gdLst/>
            <a:ahLst/>
            <a:cxnLst/>
            <a:rect l="l" t="t" r="r" b="b"/>
            <a:pathLst>
              <a:path w="218756" h="874559">
                <a:moveTo>
                  <a:pt x="0" y="0"/>
                </a:moveTo>
                <a:lnTo>
                  <a:pt x="218756" y="0"/>
                </a:lnTo>
                <a:lnTo>
                  <a:pt x="21875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713041" y="5190313"/>
            <a:ext cx="4623281" cy="38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3"/>
              </a:lnSpc>
            </a:pPr>
            <a:r>
              <a:rPr lang="en-US" sz="2351" b="1" spc="-22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guilt and fear of not doing enough</a:t>
            </a:r>
          </a:p>
        </p:txBody>
      </p:sp>
      <p:sp>
        <p:nvSpPr>
          <p:cNvPr id="14" name="Freeform 14"/>
          <p:cNvSpPr/>
          <p:nvPr/>
        </p:nvSpPr>
        <p:spPr>
          <a:xfrm>
            <a:off x="645330" y="5783021"/>
            <a:ext cx="8498670" cy="1289974"/>
          </a:xfrm>
          <a:custGeom>
            <a:avLst/>
            <a:gdLst/>
            <a:ahLst/>
            <a:cxnLst/>
            <a:rect l="l" t="t" r="r" b="b"/>
            <a:pathLst>
              <a:path w="8498670" h="1289974">
                <a:moveTo>
                  <a:pt x="0" y="0"/>
                </a:moveTo>
                <a:lnTo>
                  <a:pt x="8498670" y="0"/>
                </a:lnTo>
                <a:lnTo>
                  <a:pt x="8498670" y="1289975"/>
                </a:lnTo>
                <a:lnTo>
                  <a:pt x="0" y="12899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247953" y="6164126"/>
            <a:ext cx="616448" cy="547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en-US" sz="4170" b="1" spc="-40">
                <a:solidFill>
                  <a:srgbClr val="539D8D"/>
                </a:solidFill>
                <a:latin typeface="Heebo Bold"/>
                <a:ea typeface="Heebo Bold"/>
                <a:cs typeface="Heebo Bold"/>
                <a:sym typeface="Heebo Bold"/>
              </a:rPr>
              <a:t>03</a:t>
            </a:r>
          </a:p>
        </p:txBody>
      </p:sp>
      <p:sp>
        <p:nvSpPr>
          <p:cNvPr id="16" name="Freeform 16"/>
          <p:cNvSpPr/>
          <p:nvPr/>
        </p:nvSpPr>
        <p:spPr>
          <a:xfrm>
            <a:off x="2176622" y="5783021"/>
            <a:ext cx="218756" cy="1289974"/>
          </a:xfrm>
          <a:custGeom>
            <a:avLst/>
            <a:gdLst/>
            <a:ahLst/>
            <a:cxnLst/>
            <a:rect l="l" t="t" r="r" b="b"/>
            <a:pathLst>
              <a:path w="218756" h="1289974">
                <a:moveTo>
                  <a:pt x="0" y="0"/>
                </a:moveTo>
                <a:lnTo>
                  <a:pt x="218756" y="0"/>
                </a:lnTo>
                <a:lnTo>
                  <a:pt x="218756" y="1289975"/>
                </a:lnTo>
                <a:lnTo>
                  <a:pt x="0" y="12899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2706536" y="5988538"/>
            <a:ext cx="5273765" cy="77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3"/>
              </a:lnSpc>
            </a:pPr>
            <a:r>
              <a:rPr lang="en-US" sz="2351" b="1" spc="-22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losing parts of myself and fearing </a:t>
            </a:r>
          </a:p>
          <a:p>
            <a:pPr algn="l">
              <a:lnSpc>
                <a:spcPts val="3173"/>
              </a:lnSpc>
            </a:pPr>
            <a:r>
              <a:rPr lang="en-US" sz="2351" b="1" spc="-22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my capacity will not be the same again</a:t>
            </a:r>
          </a:p>
        </p:txBody>
      </p:sp>
      <p:sp>
        <p:nvSpPr>
          <p:cNvPr id="18" name="Freeform 18"/>
          <p:cNvSpPr/>
          <p:nvPr/>
        </p:nvSpPr>
        <p:spPr>
          <a:xfrm>
            <a:off x="645330" y="6854356"/>
            <a:ext cx="8498670" cy="1082267"/>
          </a:xfrm>
          <a:custGeom>
            <a:avLst/>
            <a:gdLst/>
            <a:ahLst/>
            <a:cxnLst/>
            <a:rect l="l" t="t" r="r" b="b"/>
            <a:pathLst>
              <a:path w="8498670" h="1082267">
                <a:moveTo>
                  <a:pt x="0" y="0"/>
                </a:moveTo>
                <a:lnTo>
                  <a:pt x="8498670" y="0"/>
                </a:lnTo>
                <a:lnTo>
                  <a:pt x="849867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247953" y="7158142"/>
            <a:ext cx="616448" cy="547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en-US" sz="4170" b="1" spc="-40">
                <a:solidFill>
                  <a:srgbClr val="539D8D"/>
                </a:solidFill>
                <a:latin typeface="Heebo Bold"/>
                <a:ea typeface="Heebo Bold"/>
                <a:cs typeface="Heebo Bold"/>
                <a:sym typeface="Heebo Bold"/>
              </a:rPr>
              <a:t>04</a:t>
            </a:r>
          </a:p>
        </p:txBody>
      </p:sp>
      <p:sp>
        <p:nvSpPr>
          <p:cNvPr id="20" name="Freeform 20"/>
          <p:cNvSpPr/>
          <p:nvPr/>
        </p:nvSpPr>
        <p:spPr>
          <a:xfrm>
            <a:off x="2176622" y="6854356"/>
            <a:ext cx="218756" cy="1082267"/>
          </a:xfrm>
          <a:custGeom>
            <a:avLst/>
            <a:gdLst/>
            <a:ahLst/>
            <a:cxnLst/>
            <a:rect l="l" t="t" r="r" b="b"/>
            <a:pathLst>
              <a:path w="218756" h="1082267">
                <a:moveTo>
                  <a:pt x="0" y="0"/>
                </a:moveTo>
                <a:lnTo>
                  <a:pt x="218756" y="0"/>
                </a:lnTo>
                <a:lnTo>
                  <a:pt x="218756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2717761" y="7178344"/>
            <a:ext cx="4151265" cy="38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3"/>
              </a:lnSpc>
            </a:pPr>
            <a:r>
              <a:rPr lang="en-US" sz="2351" b="1" spc="-22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responsibility beyond capacity</a:t>
            </a:r>
          </a:p>
        </p:txBody>
      </p:sp>
      <p:sp>
        <p:nvSpPr>
          <p:cNvPr id="22" name="Freeform 22"/>
          <p:cNvSpPr/>
          <p:nvPr/>
        </p:nvSpPr>
        <p:spPr>
          <a:xfrm>
            <a:off x="645330" y="7707051"/>
            <a:ext cx="8498670" cy="1082267"/>
          </a:xfrm>
          <a:custGeom>
            <a:avLst/>
            <a:gdLst/>
            <a:ahLst/>
            <a:cxnLst/>
            <a:rect l="l" t="t" r="r" b="b"/>
            <a:pathLst>
              <a:path w="8498670" h="1082267">
                <a:moveTo>
                  <a:pt x="0" y="0"/>
                </a:moveTo>
                <a:lnTo>
                  <a:pt x="8498670" y="0"/>
                </a:lnTo>
                <a:lnTo>
                  <a:pt x="849867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247953" y="7971427"/>
            <a:ext cx="616448" cy="547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en-US" sz="4170" b="1" spc="-40">
                <a:solidFill>
                  <a:srgbClr val="539D8D"/>
                </a:solidFill>
                <a:latin typeface="Heebo Bold"/>
                <a:ea typeface="Heebo Bold"/>
                <a:cs typeface="Heebo Bold"/>
                <a:sym typeface="Heebo Bold"/>
              </a:rPr>
              <a:t>05</a:t>
            </a:r>
          </a:p>
        </p:txBody>
      </p:sp>
      <p:sp>
        <p:nvSpPr>
          <p:cNvPr id="24" name="Freeform 24"/>
          <p:cNvSpPr/>
          <p:nvPr/>
        </p:nvSpPr>
        <p:spPr>
          <a:xfrm>
            <a:off x="2176622" y="7707051"/>
            <a:ext cx="218756" cy="874559"/>
          </a:xfrm>
          <a:custGeom>
            <a:avLst/>
            <a:gdLst/>
            <a:ahLst/>
            <a:cxnLst/>
            <a:rect l="l" t="t" r="r" b="b"/>
            <a:pathLst>
              <a:path w="218756" h="874559">
                <a:moveTo>
                  <a:pt x="0" y="0"/>
                </a:moveTo>
                <a:lnTo>
                  <a:pt x="218756" y="0"/>
                </a:lnTo>
                <a:lnTo>
                  <a:pt x="21875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2730719" y="7991630"/>
            <a:ext cx="2855454" cy="38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3"/>
              </a:lnSpc>
            </a:pPr>
            <a:r>
              <a:rPr lang="en-US" sz="2351" b="1" spc="-22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grief and attachment</a:t>
            </a:r>
          </a:p>
        </p:txBody>
      </p:sp>
      <p:sp>
        <p:nvSpPr>
          <p:cNvPr id="26" name="Freeform 26"/>
          <p:cNvSpPr/>
          <p:nvPr/>
        </p:nvSpPr>
        <p:spPr>
          <a:xfrm>
            <a:off x="645330" y="8570678"/>
            <a:ext cx="8498670" cy="1289974"/>
          </a:xfrm>
          <a:custGeom>
            <a:avLst/>
            <a:gdLst/>
            <a:ahLst/>
            <a:cxnLst/>
            <a:rect l="l" t="t" r="r" b="b"/>
            <a:pathLst>
              <a:path w="8498670" h="1289974">
                <a:moveTo>
                  <a:pt x="0" y="0"/>
                </a:moveTo>
                <a:lnTo>
                  <a:pt x="8498670" y="0"/>
                </a:lnTo>
                <a:lnTo>
                  <a:pt x="8498670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247953" y="8905199"/>
            <a:ext cx="616448" cy="547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en-US" sz="4170" b="1" spc="-40">
                <a:solidFill>
                  <a:srgbClr val="539D8D"/>
                </a:solidFill>
                <a:latin typeface="Heebo Bold"/>
                <a:ea typeface="Heebo Bold"/>
                <a:cs typeface="Heebo Bold"/>
                <a:sym typeface="Heebo Bold"/>
              </a:rPr>
              <a:t>06</a:t>
            </a:r>
          </a:p>
        </p:txBody>
      </p:sp>
      <p:sp>
        <p:nvSpPr>
          <p:cNvPr id="28" name="Freeform 28"/>
          <p:cNvSpPr/>
          <p:nvPr/>
        </p:nvSpPr>
        <p:spPr>
          <a:xfrm>
            <a:off x="2176622" y="8570678"/>
            <a:ext cx="218756" cy="1082267"/>
          </a:xfrm>
          <a:custGeom>
            <a:avLst/>
            <a:gdLst/>
            <a:ahLst/>
            <a:cxnLst/>
            <a:rect l="l" t="t" r="r" b="b"/>
            <a:pathLst>
              <a:path w="218756" h="1082267">
                <a:moveTo>
                  <a:pt x="0" y="0"/>
                </a:moveTo>
                <a:lnTo>
                  <a:pt x="218756" y="0"/>
                </a:lnTo>
                <a:lnTo>
                  <a:pt x="218756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2712276" y="8729611"/>
            <a:ext cx="4699702" cy="77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3"/>
              </a:lnSpc>
            </a:pPr>
            <a:r>
              <a:rPr lang="en-US" sz="2351" b="1" spc="-22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security, from finances to support </a:t>
            </a:r>
          </a:p>
          <a:p>
            <a:pPr algn="l">
              <a:lnSpc>
                <a:spcPts val="3173"/>
              </a:lnSpc>
            </a:pPr>
            <a:r>
              <a:rPr lang="en-US" sz="2351" b="1" spc="-22">
                <a:solidFill>
                  <a:srgbClr val="114B41"/>
                </a:solidFill>
                <a:latin typeface="Heebo Bold"/>
                <a:ea typeface="Heebo Bold"/>
                <a:cs typeface="Heebo Bold"/>
                <a:sym typeface="Heebo Bold"/>
              </a:rPr>
              <a:t>in the workplace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374C8F4-68E4-4EBF-6644-F3122B310A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747196" y="0"/>
            <a:ext cx="6540804" cy="10287000"/>
          </a:xfrm>
          <a:custGeom>
            <a:avLst/>
            <a:gdLst/>
            <a:ahLst/>
            <a:cxnLst/>
            <a:rect l="l" t="t" r="r" b="b"/>
            <a:pathLst>
              <a:path w="6540804" h="10287000">
                <a:moveTo>
                  <a:pt x="0" y="0"/>
                </a:moveTo>
                <a:lnTo>
                  <a:pt x="6540804" y="0"/>
                </a:lnTo>
                <a:lnTo>
                  <a:pt x="65408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27274" y="599949"/>
            <a:ext cx="10552036" cy="198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2"/>
              </a:lnSpc>
            </a:pPr>
            <a:r>
              <a:rPr lang="en-US" sz="7682" b="1" spc="-116">
                <a:solidFill>
                  <a:srgbClr val="0F3831"/>
                </a:solidFill>
                <a:latin typeface="Heebo Bold"/>
                <a:ea typeface="Heebo Bold"/>
                <a:cs typeface="Heebo Bold"/>
                <a:sym typeface="Heebo Bold"/>
              </a:rPr>
              <a:t>Anonymous participant voices</a:t>
            </a:r>
          </a:p>
        </p:txBody>
      </p:sp>
      <p:sp>
        <p:nvSpPr>
          <p:cNvPr id="5" name="Freeform 5"/>
          <p:cNvSpPr/>
          <p:nvPr/>
        </p:nvSpPr>
        <p:spPr>
          <a:xfrm>
            <a:off x="864086" y="2995365"/>
            <a:ext cx="3281340" cy="3224936"/>
          </a:xfrm>
          <a:custGeom>
            <a:avLst/>
            <a:gdLst/>
            <a:ahLst/>
            <a:cxnLst/>
            <a:rect l="l" t="t" r="r" b="b"/>
            <a:pathLst>
              <a:path w="3281340" h="3224936">
                <a:moveTo>
                  <a:pt x="0" y="0"/>
                </a:moveTo>
                <a:lnTo>
                  <a:pt x="3281340" y="0"/>
                </a:lnTo>
                <a:lnTo>
                  <a:pt x="3281340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82842" y="3421712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39254" y="4452461"/>
            <a:ext cx="1983195" cy="83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2"/>
              </a:lnSpc>
            </a:pPr>
            <a:r>
              <a:rPr lang="en-US" sz="2487" b="1" spc="-37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It feels like</a:t>
            </a:r>
          </a:p>
          <a:p>
            <a:pPr algn="l">
              <a:lnSpc>
                <a:spcPts val="3482"/>
              </a:lnSpc>
            </a:pPr>
            <a:r>
              <a:rPr lang="en-US" sz="2487" b="1" spc="-37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it doesn’t end.</a:t>
            </a:r>
          </a:p>
        </p:txBody>
      </p:sp>
      <p:sp>
        <p:nvSpPr>
          <p:cNvPr id="8" name="Freeform 8"/>
          <p:cNvSpPr/>
          <p:nvPr/>
        </p:nvSpPr>
        <p:spPr>
          <a:xfrm>
            <a:off x="4353244" y="2995365"/>
            <a:ext cx="3707914" cy="3224936"/>
          </a:xfrm>
          <a:custGeom>
            <a:avLst/>
            <a:gdLst/>
            <a:ahLst/>
            <a:cxnLst/>
            <a:rect l="l" t="t" r="r" b="b"/>
            <a:pathLst>
              <a:path w="3707914" h="3224936">
                <a:moveTo>
                  <a:pt x="0" y="0"/>
                </a:moveTo>
                <a:lnTo>
                  <a:pt x="3707914" y="0"/>
                </a:lnTo>
                <a:lnTo>
                  <a:pt x="3707914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779818" y="3421712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767848" y="4433251"/>
            <a:ext cx="2739385" cy="133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Enforcing</a:t>
            </a:r>
          </a:p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boundaries when</a:t>
            </a:r>
          </a:p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capacity is limited.</a:t>
            </a:r>
          </a:p>
        </p:txBody>
      </p:sp>
      <p:sp>
        <p:nvSpPr>
          <p:cNvPr id="11" name="Freeform 11"/>
          <p:cNvSpPr/>
          <p:nvPr/>
        </p:nvSpPr>
        <p:spPr>
          <a:xfrm>
            <a:off x="8268976" y="2995365"/>
            <a:ext cx="3270402" cy="3224936"/>
          </a:xfrm>
          <a:custGeom>
            <a:avLst/>
            <a:gdLst/>
            <a:ahLst/>
            <a:cxnLst/>
            <a:rect l="l" t="t" r="r" b="b"/>
            <a:pathLst>
              <a:path w="3270402" h="3224936">
                <a:moveTo>
                  <a:pt x="0" y="0"/>
                </a:moveTo>
                <a:lnTo>
                  <a:pt x="3270402" y="0"/>
                </a:lnTo>
                <a:lnTo>
                  <a:pt x="3270402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706488" y="3421712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8684754" y="4433251"/>
            <a:ext cx="2169135" cy="133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Burning out,</a:t>
            </a:r>
          </a:p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missing out on</a:t>
            </a:r>
          </a:p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my life goals…</a:t>
            </a:r>
          </a:p>
        </p:txBody>
      </p:sp>
      <p:sp>
        <p:nvSpPr>
          <p:cNvPr id="14" name="Freeform 14"/>
          <p:cNvSpPr/>
          <p:nvPr/>
        </p:nvSpPr>
        <p:spPr>
          <a:xfrm>
            <a:off x="864086" y="6428009"/>
            <a:ext cx="5239206" cy="3224936"/>
          </a:xfrm>
          <a:custGeom>
            <a:avLst/>
            <a:gdLst/>
            <a:ahLst/>
            <a:cxnLst/>
            <a:rect l="l" t="t" r="r" b="b"/>
            <a:pathLst>
              <a:path w="5239206" h="3224936">
                <a:moveTo>
                  <a:pt x="0" y="0"/>
                </a:moveTo>
                <a:lnTo>
                  <a:pt x="5239206" y="0"/>
                </a:lnTo>
                <a:lnTo>
                  <a:pt x="5239206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082842" y="6635716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227292" y="7355055"/>
            <a:ext cx="3179425" cy="1776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You get torn between the love of the person and your passion,</a:t>
            </a:r>
          </a:p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so you try to do both.</a:t>
            </a:r>
          </a:p>
        </p:txBody>
      </p:sp>
      <p:sp>
        <p:nvSpPr>
          <p:cNvPr id="17" name="Freeform 17"/>
          <p:cNvSpPr/>
          <p:nvPr/>
        </p:nvSpPr>
        <p:spPr>
          <a:xfrm>
            <a:off x="6311110" y="6428009"/>
            <a:ext cx="5228268" cy="3224936"/>
          </a:xfrm>
          <a:custGeom>
            <a:avLst/>
            <a:gdLst/>
            <a:ahLst/>
            <a:cxnLst/>
            <a:rect l="l" t="t" r="r" b="b"/>
            <a:pathLst>
              <a:path w="5228268" h="3224936">
                <a:moveTo>
                  <a:pt x="0" y="0"/>
                </a:moveTo>
                <a:lnTo>
                  <a:pt x="5228268" y="0"/>
                </a:lnTo>
                <a:lnTo>
                  <a:pt x="5228268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6529866" y="6635716"/>
            <a:ext cx="875024" cy="655919"/>
          </a:xfrm>
          <a:custGeom>
            <a:avLst/>
            <a:gdLst/>
            <a:ahLst/>
            <a:cxnLst/>
            <a:rect l="l" t="t" r="r" b="b"/>
            <a:pathLst>
              <a:path w="875024" h="655919">
                <a:moveTo>
                  <a:pt x="0" y="0"/>
                </a:moveTo>
                <a:lnTo>
                  <a:pt x="875024" y="0"/>
                </a:lnTo>
                <a:lnTo>
                  <a:pt x="87502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6697280" y="7355055"/>
            <a:ext cx="2677420" cy="1776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External people</a:t>
            </a:r>
          </a:p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not understanding</a:t>
            </a:r>
          </a:p>
          <a:p>
            <a:pPr algn="l">
              <a:lnSpc>
                <a:spcPts val="3605"/>
              </a:lnSpc>
            </a:pPr>
            <a:r>
              <a:rPr lang="en-US" sz="2575" b="1" spc="-38">
                <a:solidFill>
                  <a:srgbClr val="0F3831"/>
                </a:solidFill>
                <a:latin typeface="Heebo Medium"/>
                <a:ea typeface="Heebo Medium"/>
                <a:cs typeface="Heebo Medium"/>
                <a:sym typeface="Heebo Medium"/>
              </a:rPr>
              <a:t>the scope of the consequences.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2997158-C460-A8A2-F9DF-E6F6C644B24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0675292" cy="10287000"/>
          </a:xfrm>
          <a:custGeom>
            <a:avLst/>
            <a:gdLst/>
            <a:ahLst/>
            <a:cxnLst/>
            <a:rect l="l" t="t" r="r" b="b"/>
            <a:pathLst>
              <a:path w="10675292" h="10287000">
                <a:moveTo>
                  <a:pt x="0" y="0"/>
                </a:moveTo>
                <a:lnTo>
                  <a:pt x="10675292" y="0"/>
                </a:lnTo>
                <a:lnTo>
                  <a:pt x="1067529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925244" y="0"/>
            <a:ext cx="9362756" cy="10287000"/>
          </a:xfrm>
          <a:custGeom>
            <a:avLst/>
            <a:gdLst/>
            <a:ahLst/>
            <a:cxnLst/>
            <a:rect l="l" t="t" r="r" b="b"/>
            <a:pathLst>
              <a:path w="9362756" h="10287000">
                <a:moveTo>
                  <a:pt x="0" y="0"/>
                </a:moveTo>
                <a:lnTo>
                  <a:pt x="9362756" y="0"/>
                </a:lnTo>
                <a:lnTo>
                  <a:pt x="936275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69912" y="908872"/>
            <a:ext cx="6054890" cy="31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01"/>
              </a:lnSpc>
            </a:pPr>
            <a:r>
              <a:rPr lang="en-US" sz="8101" b="1" spc="-162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Structural</a:t>
            </a:r>
          </a:p>
          <a:p>
            <a:pPr algn="l">
              <a:lnSpc>
                <a:spcPts val="8101"/>
              </a:lnSpc>
            </a:pPr>
            <a:r>
              <a:rPr lang="en-US" sz="8101" b="1" spc="-162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and systemic barriers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6681" y="4264950"/>
            <a:ext cx="4378024" cy="103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4"/>
              </a:lnSpc>
            </a:pPr>
            <a:r>
              <a:rPr lang="en-US" sz="3478" b="1">
                <a:solidFill>
                  <a:srgbClr val="2D7D72"/>
                </a:solidFill>
                <a:latin typeface="Heebo Bold"/>
                <a:ea typeface="Heebo Bold"/>
                <a:cs typeface="Heebo Bold"/>
                <a:sym typeface="Heebo Bold"/>
              </a:rPr>
              <a:t>The systems around</a:t>
            </a:r>
          </a:p>
          <a:p>
            <a:pPr algn="l">
              <a:lnSpc>
                <a:spcPts val="4174"/>
              </a:lnSpc>
            </a:pPr>
            <a:r>
              <a:rPr lang="en-US" sz="3478" b="1">
                <a:solidFill>
                  <a:srgbClr val="2D7D72"/>
                </a:solidFill>
                <a:latin typeface="Heebo Bold"/>
                <a:ea typeface="Heebo Bold"/>
                <a:cs typeface="Heebo Bold"/>
                <a:sym typeface="Heebo Bold"/>
              </a:rPr>
              <a:t>academic caregivers.</a:t>
            </a:r>
          </a:p>
        </p:txBody>
      </p:sp>
      <p:sp>
        <p:nvSpPr>
          <p:cNvPr id="7" name="Freeform 7"/>
          <p:cNvSpPr/>
          <p:nvPr/>
        </p:nvSpPr>
        <p:spPr>
          <a:xfrm>
            <a:off x="630868" y="5361986"/>
            <a:ext cx="7197072" cy="229572"/>
          </a:xfrm>
          <a:custGeom>
            <a:avLst/>
            <a:gdLst/>
            <a:ahLst/>
            <a:cxnLst/>
            <a:rect l="l" t="t" r="r" b="b"/>
            <a:pathLst>
              <a:path w="7197072" h="229572">
                <a:moveTo>
                  <a:pt x="0" y="0"/>
                </a:moveTo>
                <a:lnTo>
                  <a:pt x="7197072" y="0"/>
                </a:lnTo>
                <a:lnTo>
                  <a:pt x="719707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830461" y="6362700"/>
            <a:ext cx="6965156" cy="383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6"/>
              </a:lnSpc>
            </a:pPr>
            <a:r>
              <a:rPr lang="en-US" sz="2254" b="1" dirty="0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Grant timelines: ERC and </a:t>
            </a:r>
            <a:r>
              <a:rPr lang="en-US" sz="2254" b="1" dirty="0" err="1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Wellcome</a:t>
            </a:r>
            <a:r>
              <a:rPr lang="en-US" sz="2254" b="1" dirty="0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 Trust vs NRF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0461" y="7886700"/>
            <a:ext cx="6965156" cy="8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6"/>
              </a:lnSpc>
            </a:pPr>
            <a:r>
              <a:rPr lang="en-US" sz="2254" b="1" dirty="0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Leaky pipeline: why do women leave academia more than men?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892622" y="5138034"/>
            <a:ext cx="2395378" cy="3224936"/>
          </a:xfrm>
          <a:custGeom>
            <a:avLst/>
            <a:gdLst/>
            <a:ahLst/>
            <a:cxnLst/>
            <a:rect l="l" t="t" r="r" b="b"/>
            <a:pathLst>
              <a:path w="2395378" h="3224936">
                <a:moveTo>
                  <a:pt x="0" y="0"/>
                </a:moveTo>
                <a:lnTo>
                  <a:pt x="2395378" y="0"/>
                </a:lnTo>
                <a:lnTo>
                  <a:pt x="2395378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6245295" y="5788923"/>
            <a:ext cx="1566636" cy="1061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9"/>
              </a:lnSpc>
            </a:pPr>
            <a:r>
              <a:rPr lang="en-US" sz="2390" b="1" spc="-71">
                <a:solidFill>
                  <a:srgbClr val="BAB8AD"/>
                </a:solidFill>
                <a:latin typeface="Heebo Bold"/>
                <a:ea typeface="Heebo Bold"/>
                <a:cs typeface="Heebo Bold"/>
                <a:sym typeface="Heebo Bold"/>
              </a:rPr>
              <a:t>Supporting</a:t>
            </a:r>
          </a:p>
          <a:p>
            <a:pPr algn="l">
              <a:lnSpc>
                <a:spcPts val="2869"/>
              </a:lnSpc>
            </a:pPr>
            <a:r>
              <a:rPr lang="en-US" sz="2390" b="1" spc="-71">
                <a:solidFill>
                  <a:srgbClr val="BAB8AD"/>
                </a:solidFill>
                <a:latin typeface="Heebo Bold"/>
                <a:ea typeface="Heebo Bold"/>
                <a:cs typeface="Heebo Bold"/>
                <a:sym typeface="Heebo Bold"/>
              </a:rPr>
              <a:t>caregivers</a:t>
            </a:r>
          </a:p>
          <a:p>
            <a:pPr algn="l">
              <a:lnSpc>
                <a:spcPts val="2869"/>
              </a:lnSpc>
            </a:pPr>
            <a:r>
              <a:rPr lang="en-US" sz="2390" b="1" spc="-71">
                <a:solidFill>
                  <a:srgbClr val="BAB8AD"/>
                </a:solidFill>
                <a:latin typeface="Heebo Bold"/>
                <a:ea typeface="Heebo Bold"/>
                <a:cs typeface="Heebo Bold"/>
                <a:sym typeface="Heebo Bold"/>
              </a:rPr>
              <a:t>in academia</a:t>
            </a:r>
          </a:p>
        </p:txBody>
      </p:sp>
      <p:sp>
        <p:nvSpPr>
          <p:cNvPr id="12" name="Freeform 12"/>
          <p:cNvSpPr/>
          <p:nvPr/>
        </p:nvSpPr>
        <p:spPr>
          <a:xfrm>
            <a:off x="9570574" y="2569017"/>
            <a:ext cx="2843828" cy="7083928"/>
          </a:xfrm>
          <a:custGeom>
            <a:avLst/>
            <a:gdLst/>
            <a:ahLst/>
            <a:cxnLst/>
            <a:rect l="l" t="t" r="r" b="b"/>
            <a:pathLst>
              <a:path w="2843828" h="7083928">
                <a:moveTo>
                  <a:pt x="0" y="0"/>
                </a:moveTo>
                <a:lnTo>
                  <a:pt x="2843828" y="0"/>
                </a:lnTo>
                <a:lnTo>
                  <a:pt x="2843828" y="7083928"/>
                </a:lnTo>
                <a:lnTo>
                  <a:pt x="0" y="70839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1747196" y="5138034"/>
            <a:ext cx="2187560" cy="4514911"/>
          </a:xfrm>
          <a:custGeom>
            <a:avLst/>
            <a:gdLst/>
            <a:ahLst/>
            <a:cxnLst/>
            <a:rect l="l" t="t" r="r" b="b"/>
            <a:pathLst>
              <a:path w="2187560" h="4514911">
                <a:moveTo>
                  <a:pt x="0" y="0"/>
                </a:moveTo>
                <a:lnTo>
                  <a:pt x="2187560" y="0"/>
                </a:lnTo>
                <a:lnTo>
                  <a:pt x="2187560" y="4514911"/>
                </a:lnTo>
                <a:lnTo>
                  <a:pt x="0" y="45149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830461" y="5829300"/>
            <a:ext cx="6965156" cy="8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6"/>
              </a:lnSpc>
            </a:pPr>
            <a:r>
              <a:rPr lang="en-US" sz="2254" b="1" dirty="0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Maternity and paternity leave</a:t>
            </a:r>
          </a:p>
          <a:p>
            <a:pPr algn="l">
              <a:lnSpc>
                <a:spcPts val="3156"/>
              </a:lnSpc>
            </a:pPr>
            <a:endParaRPr lang="en-US" sz="2254" b="1" dirty="0">
              <a:solidFill>
                <a:srgbClr val="0B5449"/>
              </a:solidFill>
              <a:latin typeface="Heebo Bold"/>
              <a:ea typeface="Heebo Bold"/>
              <a:cs typeface="Heebo Bold"/>
              <a:sym typeface="Heeb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0461" y="7429500"/>
            <a:ext cx="6965156" cy="383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6"/>
              </a:lnSpc>
            </a:pPr>
            <a:r>
              <a:rPr lang="en-US" sz="2254" b="1" dirty="0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Family responsibility leave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0461" y="6896100"/>
            <a:ext cx="6965156" cy="383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6"/>
              </a:lnSpc>
            </a:pPr>
            <a:r>
              <a:rPr lang="en-US" sz="2254" b="1" dirty="0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Is disability </a:t>
            </a:r>
            <a:r>
              <a:rPr lang="en-US" sz="2254" b="1" dirty="0" err="1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recognised</a:t>
            </a:r>
            <a:r>
              <a:rPr lang="en-US" sz="2254" b="1" dirty="0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622A404-7643-DE50-E665-5CC8932E919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D70F1792-7A07-00E3-1992-237CEE42959A}"/>
              </a:ext>
            </a:extLst>
          </p:cNvPr>
          <p:cNvSpPr txBox="1"/>
          <p:nvPr/>
        </p:nvSpPr>
        <p:spPr>
          <a:xfrm>
            <a:off x="837718" y="8765723"/>
            <a:ext cx="6965156" cy="394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6"/>
              </a:lnSpc>
            </a:pPr>
            <a:r>
              <a:rPr lang="en-US" sz="2254" b="1" dirty="0">
                <a:solidFill>
                  <a:srgbClr val="0B5449"/>
                </a:solidFill>
                <a:latin typeface="Heebo Bold"/>
                <a:ea typeface="Heebo Bold"/>
                <a:cs typeface="Heebo Bold"/>
                <a:sym typeface="Heebo Bold"/>
              </a:rPr>
              <a:t>Which women are most likely to leave?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1758134" cy="10287000"/>
          </a:xfrm>
          <a:custGeom>
            <a:avLst/>
            <a:gdLst/>
            <a:ahLst/>
            <a:cxnLst/>
            <a:rect l="l" t="t" r="r" b="b"/>
            <a:pathLst>
              <a:path w="11758134" h="10287000">
                <a:moveTo>
                  <a:pt x="0" y="0"/>
                </a:moveTo>
                <a:lnTo>
                  <a:pt x="11758134" y="0"/>
                </a:lnTo>
                <a:lnTo>
                  <a:pt x="11758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26842" y="0"/>
            <a:ext cx="8061158" cy="10287000"/>
          </a:xfrm>
          <a:custGeom>
            <a:avLst/>
            <a:gdLst/>
            <a:ahLst/>
            <a:cxnLst/>
            <a:rect l="l" t="t" r="r" b="b"/>
            <a:pathLst>
              <a:path w="8061158" h="10287000">
                <a:moveTo>
                  <a:pt x="0" y="0"/>
                </a:moveTo>
                <a:lnTo>
                  <a:pt x="8061158" y="0"/>
                </a:lnTo>
                <a:lnTo>
                  <a:pt x="80611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44938" y="1035767"/>
            <a:ext cx="8552264" cy="195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7"/>
              </a:lnSpc>
            </a:pPr>
            <a:r>
              <a:rPr lang="en-US" sz="8128" b="1" spc="-162">
                <a:solidFill>
                  <a:srgbClr val="085247"/>
                </a:solidFill>
                <a:latin typeface="Heebo Bold"/>
                <a:ea typeface="Heebo Bold"/>
                <a:cs typeface="Heebo Bold"/>
                <a:sym typeface="Heebo Bold"/>
              </a:rPr>
              <a:t>How we can support caregivers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9485" y="3557091"/>
            <a:ext cx="7776530" cy="9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62">
                <a:solidFill>
                  <a:srgbClr val="085247"/>
                </a:solidFill>
                <a:latin typeface="Heebo Bold"/>
                <a:ea typeface="Heebo Bold"/>
                <a:cs typeface="Heebo Bold"/>
                <a:sym typeface="Heebo Bold"/>
              </a:rPr>
              <a:t>Plan ahead.</a:t>
            </a:r>
            <a:r>
              <a:rPr lang="en-US" sz="3102" spc="-62">
                <a:solidFill>
                  <a:srgbClr val="085247"/>
                </a:solidFill>
                <a:latin typeface="Heebo"/>
                <a:ea typeface="Heebo"/>
                <a:cs typeface="Heebo"/>
                <a:sym typeface="Heebo"/>
              </a:rPr>
              <a:t> Provide clear guides for growing families, since HR hasn’t.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811" y="4867384"/>
            <a:ext cx="8565016" cy="9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62">
                <a:solidFill>
                  <a:srgbClr val="085247"/>
                </a:solidFill>
                <a:latin typeface="Heebo Bold"/>
                <a:ea typeface="Heebo Bold"/>
                <a:cs typeface="Heebo Bold"/>
                <a:sym typeface="Heebo Bold"/>
              </a:rPr>
              <a:t>Lead with empathy.</a:t>
            </a:r>
            <a:r>
              <a:rPr lang="en-US" sz="3102" spc="-62">
                <a:solidFill>
                  <a:srgbClr val="085247"/>
                </a:solidFill>
                <a:latin typeface="Heebo"/>
                <a:ea typeface="Heebo"/>
                <a:cs typeface="Heebo"/>
                <a:sym typeface="Heebo"/>
              </a:rPr>
              <a:t> Avoid assumptions — there’s more to someone’s day than we see.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4460" y="6117434"/>
            <a:ext cx="8279032" cy="9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62">
                <a:solidFill>
                  <a:srgbClr val="085247"/>
                </a:solidFill>
                <a:latin typeface="Heebo Bold"/>
                <a:ea typeface="Heebo Bold"/>
                <a:cs typeface="Heebo Bold"/>
                <a:sym typeface="Heebo Bold"/>
              </a:rPr>
              <a:t>Listen first.</a:t>
            </a:r>
            <a:r>
              <a:rPr lang="en-US" sz="3102" spc="-62">
                <a:solidFill>
                  <a:srgbClr val="085247"/>
                </a:solidFill>
                <a:latin typeface="Heebo"/>
                <a:ea typeface="Heebo"/>
                <a:cs typeface="Heebo"/>
                <a:sym typeface="Heebo"/>
              </a:rPr>
              <a:t> Hear their stories so we understand what they truly need.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8728" y="7337362"/>
            <a:ext cx="6852173" cy="9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62">
                <a:solidFill>
                  <a:srgbClr val="085247"/>
                </a:solidFill>
                <a:latin typeface="Heebo Bold"/>
                <a:ea typeface="Heebo Bold"/>
                <a:cs typeface="Heebo Bold"/>
                <a:sym typeface="Heebo Bold"/>
              </a:rPr>
              <a:t>Show up.</a:t>
            </a:r>
            <a:r>
              <a:rPr lang="en-US" sz="3102" spc="-62">
                <a:solidFill>
                  <a:srgbClr val="085247"/>
                </a:solidFill>
                <a:latin typeface="Heebo"/>
                <a:ea typeface="Heebo"/>
                <a:cs typeface="Heebo"/>
                <a:sym typeface="Heebo"/>
              </a:rPr>
              <a:t> Be supportive and responsive in everyday interactions.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3441" y="8617533"/>
            <a:ext cx="8380901" cy="9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62">
                <a:solidFill>
                  <a:srgbClr val="085247"/>
                </a:solidFill>
                <a:latin typeface="Heebo Bold"/>
                <a:ea typeface="Heebo Bold"/>
                <a:cs typeface="Heebo Bold"/>
                <a:sym typeface="Heebo Bold"/>
              </a:rPr>
              <a:t>Remove barriers.</a:t>
            </a:r>
            <a:r>
              <a:rPr lang="en-US" sz="3102" spc="-62">
                <a:solidFill>
                  <a:srgbClr val="085247"/>
                </a:solidFill>
                <a:latin typeface="Heebo"/>
                <a:ea typeface="Heebo"/>
                <a:cs typeface="Heebo"/>
                <a:sym typeface="Heebo"/>
              </a:rPr>
              <a:t> Offer childcare at conferences, even if paid, for peace of mind.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1F730E-EA30-85C7-D21F-3B08EF7231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570574" y="0"/>
            <a:ext cx="8717426" cy="10287000"/>
          </a:xfrm>
          <a:custGeom>
            <a:avLst/>
            <a:gdLst/>
            <a:ahLst/>
            <a:cxnLst/>
            <a:rect l="l" t="t" r="r" b="b"/>
            <a:pathLst>
              <a:path w="8717426" h="10287000">
                <a:moveTo>
                  <a:pt x="0" y="0"/>
                </a:moveTo>
                <a:lnTo>
                  <a:pt x="8717426" y="0"/>
                </a:lnTo>
                <a:lnTo>
                  <a:pt x="8717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81540" y="1760220"/>
            <a:ext cx="7571039" cy="215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80"/>
              </a:lnSpc>
            </a:pPr>
            <a:r>
              <a:rPr lang="en-US" sz="8380" b="1" spc="-81">
                <a:solidFill>
                  <a:srgbClr val="082E27"/>
                </a:solidFill>
                <a:latin typeface="Heebo Bold"/>
                <a:ea typeface="Heebo Bold"/>
                <a:cs typeface="Heebo Bold"/>
                <a:sym typeface="Heebo Bold"/>
              </a:rPr>
              <a:t>What </a:t>
            </a:r>
          </a:p>
          <a:p>
            <a:pPr algn="l">
              <a:lnSpc>
                <a:spcPts val="8380"/>
              </a:lnSpc>
            </a:pPr>
            <a:r>
              <a:rPr lang="en-US" sz="8380" b="1" spc="-81">
                <a:solidFill>
                  <a:srgbClr val="082E27"/>
                </a:solidFill>
                <a:latin typeface="Heebo Bold"/>
                <a:ea typeface="Heebo Bold"/>
                <a:cs typeface="Heebo Bold"/>
                <a:sym typeface="Heebo Bold"/>
              </a:rPr>
              <a:t>caregivers need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6924" y="4431241"/>
            <a:ext cx="8032582" cy="562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5"/>
              </a:lnSpc>
            </a:pPr>
            <a:r>
              <a:rPr lang="en-US" sz="2623" b="1">
                <a:solidFill>
                  <a:srgbClr val="3D776D"/>
                </a:solidFill>
                <a:latin typeface="Heebo Bold"/>
                <a:ea typeface="Heebo Bold"/>
                <a:cs typeface="Heebo Bold"/>
                <a:sym typeface="Heebo Bold"/>
              </a:rPr>
              <a:t>Support that is personal, practical, and people-first.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6922" y="5625186"/>
            <a:ext cx="8032846" cy="2586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4"/>
              </a:lnSpc>
            </a:pPr>
            <a:r>
              <a:rPr lang="en-US" sz="2759">
                <a:solidFill>
                  <a:srgbClr val="082E27"/>
                </a:solidFill>
                <a:latin typeface="Heebo"/>
                <a:ea typeface="Heebo"/>
                <a:cs typeface="Heebo"/>
                <a:sym typeface="Heebo"/>
              </a:rPr>
              <a:t>Empathy and listening that understand their reality</a:t>
            </a:r>
          </a:p>
          <a:p>
            <a:pPr algn="l">
              <a:lnSpc>
                <a:spcPts val="5244"/>
              </a:lnSpc>
            </a:pPr>
            <a:r>
              <a:rPr lang="en-US" sz="2759">
                <a:solidFill>
                  <a:srgbClr val="082E27"/>
                </a:solidFill>
                <a:latin typeface="Heebo"/>
                <a:ea typeface="Heebo"/>
                <a:cs typeface="Heebo"/>
                <a:sym typeface="Heebo"/>
              </a:rPr>
              <a:t>Guidance that is tailored, clear, and easy to access</a:t>
            </a:r>
          </a:p>
          <a:p>
            <a:pPr algn="l">
              <a:lnSpc>
                <a:spcPts val="5244"/>
              </a:lnSpc>
            </a:pPr>
            <a:r>
              <a:rPr lang="en-US" sz="2759">
                <a:solidFill>
                  <a:srgbClr val="082E27"/>
                </a:solidFill>
                <a:latin typeface="Heebo"/>
                <a:ea typeface="Heebo"/>
                <a:cs typeface="Heebo"/>
                <a:sym typeface="Heebo"/>
              </a:rPr>
              <a:t>Practical help at work and with childcare</a:t>
            </a:r>
          </a:p>
          <a:p>
            <a:pPr algn="l">
              <a:lnSpc>
                <a:spcPts val="5244"/>
              </a:lnSpc>
            </a:pPr>
            <a:r>
              <a:rPr lang="en-US" sz="2759">
                <a:solidFill>
                  <a:srgbClr val="082E27"/>
                </a:solidFill>
                <a:latin typeface="Heebo"/>
                <a:ea typeface="Heebo"/>
                <a:cs typeface="Heebo"/>
                <a:sym typeface="Heebo"/>
              </a:rPr>
              <a:t>Care for caregivers, so they can keep caring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D92CC2-B9DD-AFDD-EB5B-A3E557F517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78333" r="23333" b="8334"/>
          <a:stretch>
            <a:fillRect/>
          </a:stretch>
        </p:blipFill>
        <p:spPr>
          <a:xfrm>
            <a:off x="152400" y="9557627"/>
            <a:ext cx="2438400" cy="60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468</Words>
  <Application>Microsoft Office PowerPoint</Application>
  <PresentationFormat>Custom</PresentationFormat>
  <Paragraphs>100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Heebo Bold</vt:lpstr>
      <vt:lpstr>Calibri</vt:lpstr>
      <vt:lpstr>Arial</vt:lpstr>
      <vt:lpstr>Heebo</vt:lpstr>
      <vt:lpstr>Heebo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Caregiving in Academia</dc:title>
  <cp:lastModifiedBy>Johanne' Marais</cp:lastModifiedBy>
  <cp:revision>2</cp:revision>
  <dcterms:created xsi:type="dcterms:W3CDTF">2006-08-16T00:00:00Z</dcterms:created>
  <dcterms:modified xsi:type="dcterms:W3CDTF">2026-10-28T09:36:01Z</dcterms:modified>
  <dc:identifier>DAHYKujEMy0</dc:identifier>
</cp:coreProperties>
</file>